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handoutMasterIdLst>
    <p:handoutMasterId r:id="rId14"/>
  </p:handoutMasterIdLst>
  <p:sldIdLst>
    <p:sldId id="256" r:id="rId2"/>
    <p:sldId id="257" r:id="rId3"/>
    <p:sldId id="258" r:id="rId4"/>
    <p:sldId id="259" r:id="rId5"/>
    <p:sldId id="262" r:id="rId6"/>
    <p:sldId id="261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724650" cy="9774238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23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4650" cy="4889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08413" y="0"/>
            <a:ext cx="2914650" cy="4889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23114D-8C54-403B-ADFF-2C6F1C38E3ED}" type="datetimeFigureOut">
              <a:rPr lang="zh-TW" altLang="en-US" smtClean="0"/>
              <a:pPr/>
              <a:t>2012/10/24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9283700"/>
            <a:ext cx="2914650" cy="4889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08413" y="9283700"/>
            <a:ext cx="2914650" cy="4889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5B7EAC-281F-44E2-A7ED-E36D1EA5D5D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角三角形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標題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17" name="副標題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grpSp>
        <p:nvGrpSpPr>
          <p:cNvPr id="2" name="群組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手繪多邊形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手繪多邊形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手繪多邊形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直線接點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日期版面配置區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000728E7-26F1-4BCF-B054-2230BB171460}" type="datetimeFigureOut">
              <a:rPr lang="zh-TW" altLang="en-US" smtClean="0"/>
              <a:pPr/>
              <a:t>2012/10/24</a:t>
            </a:fld>
            <a:endParaRPr lang="zh-TW" altLang="en-US"/>
          </a:p>
        </p:txBody>
      </p:sp>
      <p:sp>
        <p:nvSpPr>
          <p:cNvPr id="19" name="頁尾版面配置區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zh-TW" altLang="en-US"/>
          </a:p>
        </p:txBody>
      </p:sp>
      <p:sp>
        <p:nvSpPr>
          <p:cNvPr id="27" name="投影片編號版面配置區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650EB0D8-44E6-4B1C-A6B8-9834FEA0E0D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00728E7-26F1-4BCF-B054-2230BB171460}" type="datetimeFigureOut">
              <a:rPr lang="zh-TW" altLang="en-US" smtClean="0"/>
              <a:pPr/>
              <a:t>2012/10/24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50EB0D8-44E6-4B1C-A6B8-9834FEA0E0D8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00728E7-26F1-4BCF-B054-2230BB171460}" type="datetimeFigureOut">
              <a:rPr lang="zh-TW" altLang="en-US" smtClean="0"/>
              <a:pPr/>
              <a:t>2012/10/24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50EB0D8-44E6-4B1C-A6B8-9834FEA0E0D8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7" name="＞形箭號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＞形箭號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00728E7-26F1-4BCF-B054-2230BB171460}" type="datetimeFigureOut">
              <a:rPr lang="zh-TW" altLang="en-US" smtClean="0"/>
              <a:pPr/>
              <a:t>2012/10/24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50EB0D8-44E6-4B1C-A6B8-9834FEA0E0D8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8" name="標題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00728E7-26F1-4BCF-B054-2230BB171460}" type="datetimeFigureOut">
              <a:rPr lang="zh-TW" altLang="en-US" smtClean="0"/>
              <a:pPr/>
              <a:t>2012/10/24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50EB0D8-44E6-4B1C-A6B8-9834FEA0E0D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00728E7-26F1-4BCF-B054-2230BB171460}" type="datetimeFigureOut">
              <a:rPr lang="zh-TW" altLang="en-US" smtClean="0"/>
              <a:pPr/>
              <a:t>2012/10/24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50EB0D8-44E6-4B1C-A6B8-9834FEA0E0D8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6" name="標題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00728E7-26F1-4BCF-B054-2230BB171460}" type="datetimeFigureOut">
              <a:rPr lang="zh-TW" altLang="en-US" smtClean="0"/>
              <a:pPr/>
              <a:t>2012/10/24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50EB0D8-44E6-4B1C-A6B8-9834FEA0E0D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000728E7-26F1-4BCF-B054-2230BB171460}" type="datetimeFigureOut">
              <a:rPr lang="zh-TW" altLang="en-US" smtClean="0"/>
              <a:pPr/>
              <a:t>2012/10/24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50EB0D8-44E6-4B1C-A6B8-9834FEA0E0D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zh-TW" altLang="en-US" smtClean="0"/>
              <a:t>按一下圖示以新增圖片</a:t>
            </a:r>
            <a:endParaRPr kumimoji="0" lang="en-US" dirty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000728E7-26F1-4BCF-B054-2230BB171460}" type="datetimeFigureOut">
              <a:rPr lang="zh-TW" altLang="en-US" smtClean="0"/>
              <a:pPr/>
              <a:t>2012/10/24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650EB0D8-44E6-4B1C-A6B8-9834FEA0E0D8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8" name="手繪多邊形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手繪多邊形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直角三角形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直線接點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＞形箭號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＞形箭號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00728E7-26F1-4BCF-B054-2230BB171460}" type="datetimeFigureOut">
              <a:rPr lang="zh-TW" altLang="en-US" smtClean="0"/>
              <a:pPr/>
              <a:t>2012/10/24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50EB0D8-44E6-4B1C-A6B8-9834FEA0E0D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00728E7-26F1-4BCF-B054-2230BB171460}" type="datetimeFigureOut">
              <a:rPr lang="zh-TW" altLang="en-US" smtClean="0"/>
              <a:pPr/>
              <a:t>2012/10/24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50EB0D8-44E6-4B1C-A6B8-9834FEA0E0D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手繪多邊形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手繪多邊形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直角三角形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直線接點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標題版面配置區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0" name="文字版面配置區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  <p:sp>
        <p:nvSpPr>
          <p:cNvPr id="10" name="日期版面配置區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000728E7-26F1-4BCF-B054-2230BB171460}" type="datetimeFigureOut">
              <a:rPr lang="zh-TW" altLang="en-US" smtClean="0"/>
              <a:pPr/>
              <a:t>2012/10/24</a:t>
            </a:fld>
            <a:endParaRPr lang="zh-TW" altLang="en-US"/>
          </a:p>
        </p:txBody>
      </p:sp>
      <p:sp>
        <p:nvSpPr>
          <p:cNvPr id="22" name="頁尾版面配置區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zh-TW" altLang="en-US"/>
          </a:p>
        </p:txBody>
      </p:sp>
      <p:sp>
        <p:nvSpPr>
          <p:cNvPr id="18" name="投影片編號版面配置區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650EB0D8-44E6-4B1C-A6B8-9834FEA0E0D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zh-TW" dirty="0" smtClean="0"/>
              <a:t>Data-Driven Learning of Q-Matrix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zh-TW" dirty="0" err="1" smtClean="0"/>
              <a:t>Jingchen</a:t>
            </a:r>
            <a:r>
              <a:rPr lang="en-US" altLang="zh-TW" dirty="0" smtClean="0"/>
              <a:t> Liu, </a:t>
            </a:r>
            <a:r>
              <a:rPr lang="en-US" altLang="zh-TW" dirty="0" err="1" smtClean="0"/>
              <a:t>Geongjun</a:t>
            </a:r>
            <a:r>
              <a:rPr lang="en-US" altLang="zh-TW" dirty="0" smtClean="0"/>
              <a:t> Xu and </a:t>
            </a:r>
            <a:r>
              <a:rPr lang="en-US" altLang="zh-TW" dirty="0" err="1" smtClean="0"/>
              <a:t>Zhiliang</a:t>
            </a:r>
            <a:r>
              <a:rPr lang="en-US" altLang="zh-TW" dirty="0" smtClean="0"/>
              <a:t> Ying (2012)</a:t>
            </a:r>
            <a:endParaRPr lang="zh-TW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Participant-specific</a:t>
            </a:r>
          </a:p>
          <a:p>
            <a:pPr lvl="1"/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Response to items: </a:t>
            </a:r>
            <a:r>
              <a:rPr lang="en-US" altLang="zh-TW" i="1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 = (</a:t>
            </a:r>
            <a:r>
              <a:rPr lang="en-US" altLang="zh-TW" i="1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altLang="zh-TW" baseline="30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, … , </a:t>
            </a:r>
            <a:r>
              <a:rPr lang="en-US" altLang="zh-TW" i="1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altLang="zh-TW" baseline="30000" dirty="0" smtClean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altLang="zh-TW" baseline="30000" dirty="0" smtClean="0">
                <a:latin typeface="Times New Roman" pitchFamily="18" charset="0"/>
                <a:cs typeface="Times New Roman" pitchFamily="18" charset="0"/>
              </a:rPr>
              <a:t>T</a:t>
            </a:r>
            <a:endParaRPr lang="en-US" altLang="zh-TW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Attribute profile: </a:t>
            </a:r>
            <a:r>
              <a:rPr lang="el-GR" altLang="zh-TW" dirty="0" smtClean="0">
                <a:latin typeface="Times New Roman" pitchFamily="18" charset="0"/>
                <a:cs typeface="Times New Roman" pitchFamily="18" charset="0"/>
              </a:rPr>
              <a:t>α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 = (</a:t>
            </a:r>
            <a:r>
              <a:rPr lang="el-GR" altLang="zh-TW" dirty="0" smtClean="0">
                <a:latin typeface="Times New Roman" pitchFamily="18" charset="0"/>
                <a:cs typeface="Times New Roman" pitchFamily="18" charset="0"/>
              </a:rPr>
              <a:t>α</a:t>
            </a:r>
            <a:r>
              <a:rPr lang="en-US" altLang="zh-TW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, … , </a:t>
            </a:r>
            <a:r>
              <a:rPr lang="el-GR" altLang="zh-TW" dirty="0" smtClean="0">
                <a:latin typeface="Times New Roman" pitchFamily="18" charset="0"/>
                <a:cs typeface="Times New Roman" pitchFamily="18" charset="0"/>
              </a:rPr>
              <a:t>α</a:t>
            </a:r>
            <a:r>
              <a:rPr lang="en-US" altLang="zh-TW" i="1" baseline="-25000" dirty="0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altLang="zh-TW" baseline="30000" dirty="0" smtClean="0">
                <a:latin typeface="Times New Roman" pitchFamily="18" charset="0"/>
                <a:cs typeface="Times New Roman" pitchFamily="18" charset="0"/>
              </a:rPr>
              <a:t>T</a:t>
            </a:r>
            <a:endParaRPr lang="en-US" altLang="zh-TW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Q-matrix: a </a:t>
            </a:r>
            <a:r>
              <a:rPr lang="en-US" altLang="zh-TW" i="1" dirty="0" smtClean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×</a:t>
            </a:r>
            <a:r>
              <a:rPr lang="en-US" altLang="zh-TW" i="1" dirty="0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 matrix specifies the item-attribute relationship </a:t>
            </a:r>
          </a:p>
          <a:p>
            <a:pPr lvl="1"/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ideal response (latent variable): </a:t>
            </a:r>
          </a:p>
          <a:p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Item-specific</a:t>
            </a:r>
          </a:p>
          <a:p>
            <a:pPr lvl="1"/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slipping and guessing parameters</a:t>
            </a:r>
          </a:p>
          <a:p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Response function</a:t>
            </a:r>
          </a:p>
          <a:p>
            <a:pPr lvl="1"/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Model Setup and Notation</a:t>
            </a:r>
            <a:endParaRPr lang="zh-TW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83966" y="3638533"/>
            <a:ext cx="3925642" cy="3559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92493" y="5300801"/>
            <a:ext cx="3657194" cy="3609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Intuition</a:t>
            </a:r>
          </a:p>
          <a:p>
            <a:pPr lvl="1"/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lvl="1"/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T-matrix: connection between the observed response distribution and the model structure.</a:t>
            </a:r>
          </a:p>
          <a:p>
            <a:pPr lvl="1"/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 B-vectors: </a:t>
            </a:r>
          </a:p>
          <a:p>
            <a:pPr lvl="1">
              <a:buNone/>
            </a:pPr>
            <a:endParaRPr lang="en-US" altLang="zh-TW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1"/>
            <a:endParaRPr lang="en-US" altLang="zh-TW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en-US" altLang="zh-TW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                      as  </a:t>
            </a:r>
            <a:r>
              <a:rPr lang="en-US" altLang="zh-TW" dirty="0" err="1" smtClean="0">
                <a:latin typeface="Times New Roman" pitchFamily="18" charset="0"/>
                <a:cs typeface="Times New Roman" pitchFamily="18" charset="0"/>
              </a:rPr>
              <a:t>as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TW" i="1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 → ∞.</a:t>
            </a:r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Estimation of the Q-Matrix</a:t>
            </a:r>
            <a:endParaRPr lang="zh-TW" alt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75628" y="1939516"/>
            <a:ext cx="2683201" cy="430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64582" y="2400430"/>
            <a:ext cx="1449465" cy="4267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21243" y="3512164"/>
            <a:ext cx="3477330" cy="579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文字方塊 8"/>
          <p:cNvSpPr txBox="1"/>
          <p:nvPr/>
        </p:nvSpPr>
        <p:spPr>
          <a:xfrm>
            <a:off x="5148064" y="3861048"/>
            <a:ext cx="936104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TW" sz="1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1*2</a:t>
            </a:r>
            <a:r>
              <a:rPr lang="en-US" altLang="zh-TW" sz="1000" baseline="30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 </a:t>
            </a:r>
            <a:r>
              <a:rPr lang="en-US" altLang="zh-TW" sz="1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altLang="zh-TW" sz="1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TW" sz="1000" baseline="30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zh-TW" sz="1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*1      </a:t>
            </a:r>
            <a:endParaRPr lang="zh-TW" altLang="en-US" sz="1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15615" y="4151734"/>
            <a:ext cx="2494309" cy="136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695724" y="4061502"/>
            <a:ext cx="3900612" cy="15997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69775" y="5571592"/>
            <a:ext cx="2068593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Example</a:t>
            </a:r>
          </a:p>
          <a:p>
            <a:pPr lvl="1"/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1"/>
            <a:endParaRPr lang="en-US" altLang="zh-TW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en-US" altLang="zh-TW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1"/>
            <a:endParaRPr lang="en-US" altLang="zh-TW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en-US" altLang="zh-TW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With a correctly specified Q-matrix:    </a:t>
            </a:r>
            <a:endParaRPr lang="zh-TW" alt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23042" y="1933664"/>
            <a:ext cx="4465978" cy="991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25749" y="1951315"/>
            <a:ext cx="1502935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13155" y="3155421"/>
            <a:ext cx="1381364" cy="1005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01008" y="3060642"/>
            <a:ext cx="4103360" cy="9555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436907" y="4329867"/>
            <a:ext cx="1390369" cy="4021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矩形 8"/>
          <p:cNvSpPr/>
          <p:nvPr/>
        </p:nvSpPr>
        <p:spPr>
          <a:xfrm>
            <a:off x="3269568" y="2416629"/>
            <a:ext cx="432048" cy="216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(0,0)</a:t>
            </a:r>
            <a:endParaRPr lang="zh-TW" altLang="en-US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269568" y="2640563"/>
            <a:ext cx="432048" cy="216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(1,0)</a:t>
            </a:r>
            <a:endParaRPr lang="zh-TW" altLang="en-US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079707" y="2396547"/>
            <a:ext cx="432048" cy="216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(0,1)</a:t>
            </a:r>
            <a:endParaRPr lang="zh-TW" altLang="en-US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086401" y="2620482"/>
            <a:ext cx="432048" cy="216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(1,1)</a:t>
            </a:r>
            <a:endParaRPr lang="zh-TW" altLang="en-US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277274" y="3003037"/>
            <a:ext cx="432048" cy="216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(0,0)</a:t>
            </a:r>
            <a:endParaRPr lang="zh-TW" altLang="en-US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643264" y="3024403"/>
            <a:ext cx="432048" cy="216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(1,0)</a:t>
            </a:r>
            <a:endParaRPr lang="zh-TW" altLang="en-US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023723" y="3021157"/>
            <a:ext cx="432048" cy="216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(1,0)</a:t>
            </a:r>
            <a:endParaRPr lang="zh-TW" altLang="en-US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358272" y="3027444"/>
            <a:ext cx="432048" cy="216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(1,1)</a:t>
            </a:r>
            <a:endParaRPr lang="zh-TW" altLang="en-US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Objective function</a:t>
            </a:r>
            <a:r>
              <a:rPr lang="zh-TW" alt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and estimation of the Q-matrix</a:t>
            </a:r>
          </a:p>
          <a:p>
            <a:pPr lvl="1"/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                                     →</a:t>
            </a:r>
          </a:p>
          <a:p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Dealing with the unknown parameters</a:t>
            </a:r>
          </a:p>
          <a:p>
            <a:pPr lvl="1"/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                              → </a:t>
            </a:r>
          </a:p>
          <a:p>
            <a:pPr lvl="1"/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                              →</a:t>
            </a:r>
          </a:p>
          <a:p>
            <a:pPr lvl="1"/>
            <a:r>
              <a:rPr lang="en-US" altLang="zh-TW" i="1" dirty="0" smtClean="0">
                <a:latin typeface="Times New Roman" pitchFamily="18" charset="0"/>
                <a:cs typeface="Times New Roman" pitchFamily="18" charset="0"/>
              </a:rPr>
              <a:t>Remark1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: a T-matrix including at least up to (</a:t>
            </a:r>
            <a:r>
              <a:rPr lang="en-US" altLang="zh-TW" i="1" dirty="0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+1)-way combinations performs well empirically (Liu, Xu, and Ying, 2011). </a:t>
            </a:r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7840" y="1952532"/>
            <a:ext cx="2638786" cy="4683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69565" y="1969571"/>
            <a:ext cx="1981093" cy="432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28184" y="2492896"/>
            <a:ext cx="1104513" cy="2858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41174" y="2870584"/>
            <a:ext cx="2100958" cy="394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737112" y="2861253"/>
            <a:ext cx="1383099" cy="350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155085" y="3256992"/>
            <a:ext cx="2130101" cy="3121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769700" y="3281332"/>
            <a:ext cx="1307573" cy="3108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Computations</a:t>
            </a:r>
          </a:p>
          <a:p>
            <a:pPr lvl="1"/>
            <a:r>
              <a:rPr lang="en-US" altLang="zh-TW" i="1" dirty="0" smtClean="0">
                <a:latin typeface="Times New Roman" pitchFamily="18" charset="0"/>
                <a:cs typeface="Times New Roman" pitchFamily="18" charset="0"/>
              </a:rPr>
              <a:t>Algorithm 1</a:t>
            </a:r>
          </a:p>
          <a:p>
            <a:pPr lvl="2"/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Starting point </a:t>
            </a:r>
            <a:r>
              <a:rPr lang="en-US" altLang="zh-TW" i="1" dirty="0" smtClean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(0) = </a:t>
            </a:r>
            <a:r>
              <a:rPr lang="en-US" altLang="zh-TW" i="1" dirty="0" smtClean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altLang="zh-TW" baseline="-25000" dirty="0" smtClean="0">
                <a:latin typeface="Times New Roman" pitchFamily="18" charset="0"/>
                <a:cs typeface="Times New Roman" pitchFamily="18" charset="0"/>
              </a:rPr>
              <a:t>0</a:t>
            </a:r>
          </a:p>
          <a:p>
            <a:pPr lvl="2"/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step 1: </a:t>
            </a:r>
          </a:p>
          <a:p>
            <a:pPr lvl="2"/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step 2:</a:t>
            </a:r>
          </a:p>
          <a:p>
            <a:pPr lvl="2"/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step 3:</a:t>
            </a:r>
          </a:p>
          <a:p>
            <a:pPr lvl="2"/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Repeat Steps 1 to 3 until </a:t>
            </a:r>
            <a:r>
              <a:rPr lang="en-US" altLang="zh-TW" i="1" dirty="0" smtClean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altLang="zh-TW" i="1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) = </a:t>
            </a:r>
            <a:r>
              <a:rPr lang="en-US" altLang="zh-TW" i="1" dirty="0" smtClean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altLang="zh-TW" i="1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-1)</a:t>
            </a:r>
          </a:p>
          <a:p>
            <a:pPr lvl="2"/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Total computation per iteration = </a:t>
            </a:r>
            <a:r>
              <a:rPr lang="en-US" altLang="zh-TW" i="1" dirty="0" smtClean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×2</a:t>
            </a:r>
            <a:r>
              <a:rPr lang="en-US" altLang="zh-TW" i="1" baseline="30000" dirty="0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lvl="1"/>
            <a:r>
              <a:rPr lang="en-US" altLang="zh-TW" i="1" dirty="0" smtClean="0">
                <a:latin typeface="Times New Roman" pitchFamily="18" charset="0"/>
                <a:cs typeface="Times New Roman" pitchFamily="18" charset="0"/>
              </a:rPr>
              <a:t>Remark 2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: if </a:t>
            </a:r>
            <a:r>
              <a:rPr lang="en-US" altLang="zh-TW" i="1" dirty="0" smtClean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altLang="zh-TW" baseline="-25000" dirty="0" smtClean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 is different from </a:t>
            </a:r>
            <a:r>
              <a:rPr lang="en-US" altLang="zh-TW" i="1" dirty="0" smtClean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 by 3 items (out of 20 items) Algorithm 1 has a very high chance of recovering the true matrix with reasonably large samples.</a:t>
            </a:r>
            <a:endParaRPr lang="en-US" altLang="zh-TW" i="1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zh-TW" alt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04716" y="2807469"/>
            <a:ext cx="2367284" cy="405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23322" y="3229622"/>
            <a:ext cx="1347567" cy="2713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09318" y="3568550"/>
            <a:ext cx="792671" cy="2170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Estimation of the Q-Matrix With No Special Structure</a:t>
            </a:r>
          </a:p>
          <a:p>
            <a:pPr lvl="1"/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1"/>
            <a:endParaRPr lang="en-US" altLang="zh-TW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en-US" altLang="zh-TW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en-US" altLang="zh-TW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en-US" altLang="zh-TW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Simualtion</a:t>
            </a:r>
            <a:endParaRPr lang="zh-TW" alt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81831" y="1965514"/>
            <a:ext cx="7912104" cy="2169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An improved estimation procedure for small samples </a:t>
            </a:r>
          </a:p>
          <a:p>
            <a:pPr lvl="1"/>
            <a:endParaRPr lang="zh-TW" altLang="en-US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8651" y="2155371"/>
            <a:ext cx="4271326" cy="2227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89242" y="2221639"/>
            <a:ext cx="4104456" cy="21350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7693" y="4700444"/>
            <a:ext cx="6144490" cy="14648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altLang="zh-TW" dirty="0" smtClean="0"/>
              <a:t>When attribute profile </a:t>
            </a:r>
            <a:r>
              <a:rPr lang="el-GR" altLang="zh-TW" dirty="0" smtClean="0">
                <a:latin typeface="Times New Roman"/>
                <a:cs typeface="Times New Roman"/>
              </a:rPr>
              <a:t>α</a:t>
            </a:r>
            <a:r>
              <a:rPr lang="en-US" altLang="zh-TW" dirty="0" smtClean="0">
                <a:latin typeface="Times New Roman"/>
                <a:cs typeface="Times New Roman"/>
              </a:rPr>
              <a:t> follows a </a:t>
            </a:r>
            <a:r>
              <a:rPr lang="en-US" altLang="zh-TW" dirty="0" err="1" smtClean="0">
                <a:latin typeface="Times New Roman"/>
                <a:cs typeface="Times New Roman"/>
              </a:rPr>
              <a:t>nonuniform</a:t>
            </a:r>
            <a:r>
              <a:rPr lang="en-US" altLang="zh-TW" dirty="0" smtClean="0">
                <a:latin typeface="Times New Roman"/>
                <a:cs typeface="Times New Roman"/>
              </a:rPr>
              <a:t> distribution</a:t>
            </a:r>
            <a:endParaRPr lang="zh-TW" altLang="en-US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45327" y="2034772"/>
            <a:ext cx="6727618" cy="17542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Estimation of the Q-Matrix With Partial Information</a:t>
            </a:r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2348880"/>
            <a:ext cx="7632848" cy="36578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Estimation of the Q-matrix for other DCMs</a:t>
            </a:r>
          </a:p>
          <a:p>
            <a:r>
              <a:rPr lang="en-US" altLang="zh-TW" dirty="0" smtClean="0"/>
              <a:t>Incorporating available information in the estimation procedure</a:t>
            </a:r>
          </a:p>
          <a:p>
            <a:r>
              <a:rPr lang="en-US" altLang="zh-TW" dirty="0" smtClean="0"/>
              <a:t>Theoretical properties of the estimator</a:t>
            </a:r>
          </a:p>
          <a:p>
            <a:r>
              <a:rPr lang="en-US" altLang="zh-TW" dirty="0" smtClean="0"/>
              <a:t>Model valuation</a:t>
            </a:r>
          </a:p>
          <a:p>
            <a:r>
              <a:rPr lang="en-US" altLang="zh-TW" dirty="0" smtClean="0"/>
              <a:t>Sample size</a:t>
            </a:r>
          </a:p>
          <a:p>
            <a:r>
              <a:rPr lang="en-US" altLang="zh-TW" smtClean="0"/>
              <a:t>Computation</a:t>
            </a:r>
          </a:p>
          <a:p>
            <a:endParaRPr lang="zh-TW" altLang="en-US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Discussion</a:t>
            </a:r>
            <a:endParaRPr lang="zh-TW" alt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scoring matrix in IRT has a similar nature with the Q-matrix in CDMs. Accordingly we may apply the algorithm to explore the dimensionality of items in IRT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A question is especially concerned by laymen that, if the estimated Q-matrix does not match the one specified by a group of experts, which one should we 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select?</a:t>
            </a:r>
          </a:p>
          <a:p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What is the maximum number of missing items in the Q-matrix? </a:t>
            </a:r>
            <a:endParaRPr lang="en-US" altLang="zh-TW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The algorithm is similar to iteration procedure in DIF study. I’m thinking the consequence of implement purification procedure to obtain correct 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Q-matrix?</a:t>
            </a:r>
          </a:p>
          <a:p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How </a:t>
            </a:r>
            <a:r>
              <a:rPr lang="en-US" altLang="zh-TW" dirty="0" smtClean="0">
                <a:latin typeface="Times New Roman" pitchFamily="18" charset="0"/>
                <a:cs typeface="Times New Roman" pitchFamily="18" charset="0"/>
              </a:rPr>
              <a:t>to calibrate a newly added item to the tests in which a subset of items whose attributes are </a:t>
            </a:r>
            <a:r>
              <a:rPr lang="en-US" altLang="zh-TW" smtClean="0">
                <a:latin typeface="Times New Roman" pitchFamily="18" charset="0"/>
                <a:cs typeface="Times New Roman" pitchFamily="18" charset="0"/>
              </a:rPr>
              <a:t>known</a:t>
            </a:r>
            <a:r>
              <a:rPr lang="en-US" altLang="zh-TW" smtClean="0">
                <a:latin typeface="Times New Roman" pitchFamily="18" charset="0"/>
                <a:cs typeface="Times New Roman" pitchFamily="18" charset="0"/>
              </a:rPr>
              <a:t>?</a:t>
            </a:r>
            <a:endParaRPr lang="zh-TW" alt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Comments &amp; </a:t>
            </a:r>
            <a:r>
              <a:rPr lang="en-US" altLang="zh-TW" dirty="0" err="1" smtClean="0"/>
              <a:t>Qustions</a:t>
            </a:r>
            <a:endParaRPr lang="zh-TW" alt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匯合">
  <a:themeElements>
    <a:clrScheme name="匯合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匯合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匯合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273</TotalTime>
  <Words>427</Words>
  <Application>Microsoft Office PowerPoint</Application>
  <PresentationFormat>如螢幕大小 (4:3)</PresentationFormat>
  <Paragraphs>76</Paragraphs>
  <Slides>12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12</vt:i4>
      </vt:variant>
    </vt:vector>
  </HeadingPairs>
  <TitlesOfParts>
    <vt:vector size="13" baseType="lpstr">
      <vt:lpstr>匯合</vt:lpstr>
      <vt:lpstr>Data-Driven Learning of Q-Matrix</vt:lpstr>
      <vt:lpstr>Model Setup and Notation</vt:lpstr>
      <vt:lpstr>Estimation of the Q-Matrix</vt:lpstr>
      <vt:lpstr>投影片 4</vt:lpstr>
      <vt:lpstr>投影片 5</vt:lpstr>
      <vt:lpstr>投影片 6</vt:lpstr>
      <vt:lpstr>Simualtion</vt:lpstr>
      <vt:lpstr>投影片 8</vt:lpstr>
      <vt:lpstr>投影片 9</vt:lpstr>
      <vt:lpstr>投影片 10</vt:lpstr>
      <vt:lpstr>Discussion</vt:lpstr>
      <vt:lpstr>Comments &amp; Qustions</vt:lpstr>
    </vt:vector>
  </TitlesOfParts>
  <Company>HKIEd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Data-Driven Learning of Q-Matrix</dc:title>
  <dc:creator>HKIEd</dc:creator>
  <cp:lastModifiedBy>HKIEd</cp:lastModifiedBy>
  <cp:revision>15</cp:revision>
  <dcterms:created xsi:type="dcterms:W3CDTF">2012-10-23T07:25:40Z</dcterms:created>
  <dcterms:modified xsi:type="dcterms:W3CDTF">2012-10-24T06:12:10Z</dcterms:modified>
</cp:coreProperties>
</file>