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3" r:id="rId8"/>
    <p:sldId id="264" r:id="rId9"/>
    <p:sldId id="265" r:id="rId10"/>
    <p:sldId id="266" r:id="rId11"/>
    <p:sldId id="267" r:id="rId12"/>
    <p:sldId id="261" r:id="rId13"/>
    <p:sldId id="268" r:id="rId14"/>
    <p:sldId id="269" r:id="rId15"/>
    <p:sldId id="270" r:id="rId16"/>
    <p:sldId id="272" r:id="rId17"/>
    <p:sldId id="273" r:id="rId18"/>
    <p:sldId id="271" r:id="rId19"/>
    <p:sldId id="274" r:id="rId20"/>
    <p:sldId id="275" r:id="rId21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altLang="zh-TW" smtClean="0"/>
              <a:t>Click to edit Master subtitle style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C90-A90D-45A9-908D-C19AF78A78D1}" type="datetimeFigureOut">
              <a:rPr lang="zh-TW" altLang="en-US" smtClean="0"/>
              <a:t>2013/11/24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8382E-C301-41DC-ADB0-728A6E762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02088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C90-A90D-45A9-908D-C19AF78A78D1}" type="datetimeFigureOut">
              <a:rPr lang="zh-TW" altLang="en-US" smtClean="0"/>
              <a:t>2013/11/24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8382E-C301-41DC-ADB0-728A6E762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208651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C90-A90D-45A9-908D-C19AF78A78D1}" type="datetimeFigureOut">
              <a:rPr lang="zh-TW" altLang="en-US" smtClean="0"/>
              <a:t>2013/11/24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8382E-C301-41DC-ADB0-728A6E762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404837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C90-A90D-45A9-908D-C19AF78A78D1}" type="datetimeFigureOut">
              <a:rPr lang="zh-TW" altLang="en-US" smtClean="0"/>
              <a:t>2013/11/24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8382E-C301-41DC-ADB0-728A6E762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999683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C90-A90D-45A9-908D-C19AF78A78D1}" type="datetimeFigureOut">
              <a:rPr lang="zh-TW" altLang="en-US" smtClean="0"/>
              <a:t>2013/11/24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8382E-C301-41DC-ADB0-728A6E762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058631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C90-A90D-45A9-908D-C19AF78A78D1}" type="datetimeFigureOut">
              <a:rPr lang="zh-TW" altLang="en-US" smtClean="0"/>
              <a:t>2013/11/24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8382E-C301-41DC-ADB0-728A6E762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94739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C90-A90D-45A9-908D-C19AF78A78D1}" type="datetimeFigureOut">
              <a:rPr lang="zh-TW" altLang="en-US" smtClean="0"/>
              <a:t>2013/11/24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8382E-C301-41DC-ADB0-728A6E762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86582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C90-A90D-45A9-908D-C19AF78A78D1}" type="datetimeFigureOut">
              <a:rPr lang="zh-TW" altLang="en-US" smtClean="0"/>
              <a:t>2013/11/24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8382E-C301-41DC-ADB0-728A6E762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6284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C90-A90D-45A9-908D-C19AF78A78D1}" type="datetimeFigureOut">
              <a:rPr lang="zh-TW" altLang="en-US" smtClean="0"/>
              <a:t>2013/11/24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8382E-C301-41DC-ADB0-728A6E762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1933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C90-A90D-45A9-908D-C19AF78A78D1}" type="datetimeFigureOut">
              <a:rPr lang="zh-TW" altLang="en-US" smtClean="0"/>
              <a:t>2013/11/24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8382E-C301-41DC-ADB0-728A6E762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59335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956C90-A90D-45A9-908D-C19AF78A78D1}" type="datetimeFigureOut">
              <a:rPr lang="zh-TW" altLang="en-US" smtClean="0"/>
              <a:t>2013/11/24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08382E-C301-41DC-ADB0-728A6E762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13024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altLang="zh-TW" smtClean="0"/>
              <a:t>Click to edit Master title style</a:t>
            </a:r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956C90-A90D-45A9-908D-C19AF78A78D1}" type="datetimeFigureOut">
              <a:rPr lang="zh-TW" altLang="en-US" smtClean="0"/>
              <a:t>2013/11/24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08382E-C301-41DC-ADB0-728A6E762D9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6452468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Dealing with Omitted and Not-Reached Items in Competence </a:t>
            </a:r>
            <a:r>
              <a:rPr lang="en-US" altLang="zh-TW" dirty="0" smtClean="0"/>
              <a:t>Tests</a:t>
            </a:r>
            <a:r>
              <a:rPr lang="en-US" altLang="zh-TW" dirty="0" smtClean="0"/>
              <a:t>:</a:t>
            </a:r>
            <a:br>
              <a:rPr lang="en-US" altLang="zh-TW" dirty="0" smtClean="0"/>
            </a:br>
            <a:r>
              <a:rPr lang="en-US" altLang="zh-TW" dirty="0" smtClean="0"/>
              <a:t>Evaluating Approaches Accounting for Missing Responses in Item Response </a:t>
            </a:r>
            <a:r>
              <a:rPr lang="en-US" altLang="zh-TW" dirty="0"/>
              <a:t>T</a:t>
            </a:r>
            <a:r>
              <a:rPr lang="en-US" altLang="zh-TW" dirty="0" smtClean="0"/>
              <a:t>heory Models</a:t>
            </a:r>
            <a:endParaRPr lang="zh-TW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altLang="zh-TW" dirty="0" smtClean="0"/>
          </a:p>
          <a:p>
            <a:endParaRPr lang="en-US" altLang="zh-TW" dirty="0"/>
          </a:p>
          <a:p>
            <a:r>
              <a:rPr lang="en-US" altLang="zh-TW" dirty="0" smtClean="0"/>
              <a:t>25/11/2013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4539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3600" dirty="0" smtClean="0"/>
              <a:t>Missing responses in competence tests</a:t>
            </a:r>
            <a:endParaRPr lang="zh-TW" alt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lphaUcPeriod"/>
            </a:pPr>
            <a:r>
              <a:rPr lang="en-US" altLang="zh-TW" dirty="0" smtClean="0"/>
              <a:t>Not-administered</a:t>
            </a:r>
            <a:r>
              <a:rPr lang="en-US" altLang="zh-TW" dirty="0"/>
              <a:t> </a:t>
            </a:r>
            <a:r>
              <a:rPr lang="en-US" altLang="zh-TW" dirty="0" smtClean="0"/>
              <a:t>items</a:t>
            </a:r>
          </a:p>
          <a:p>
            <a:pPr marL="514350" indent="-514350">
              <a:buFont typeface="+mj-lt"/>
              <a:buAutoNum type="alphaUcPeriod"/>
            </a:pPr>
            <a:r>
              <a:rPr lang="en-US" altLang="zh-TW" dirty="0" smtClean="0"/>
              <a:t>Omitted items</a:t>
            </a:r>
          </a:p>
          <a:p>
            <a:pPr marL="514350" indent="-514350">
              <a:buFont typeface="+mj-lt"/>
              <a:buAutoNum type="alphaUcPeriod"/>
            </a:pPr>
            <a:r>
              <a:rPr lang="en-US" altLang="zh-TW" dirty="0" smtClean="0"/>
              <a:t>Not-reached items</a:t>
            </a:r>
          </a:p>
          <a:p>
            <a:r>
              <a:rPr lang="en-US" altLang="zh-TW" dirty="0" smtClean="0"/>
              <a:t>B &amp; C are commonly observed in large scale tests.</a:t>
            </a:r>
          </a:p>
        </p:txBody>
      </p:sp>
    </p:spTree>
    <p:extLst>
      <p:ext uri="{BB962C8B-B14F-4D97-AF65-F5344CB8AC3E}">
        <p14:creationId xmlns:p14="http://schemas.microsoft.com/office/powerpoint/2010/main" val="39646397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Dealing with missing responses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Classical approaches</a:t>
            </a:r>
          </a:p>
          <a:p>
            <a:pPr lvl="1"/>
            <a:r>
              <a:rPr lang="en-US" altLang="zh-TW" dirty="0" smtClean="0"/>
              <a:t>Simply ignore missing responses</a:t>
            </a:r>
          </a:p>
          <a:p>
            <a:pPr lvl="1"/>
            <a:r>
              <a:rPr lang="en-US" altLang="zh-TW" dirty="0" smtClean="0"/>
              <a:t>Score as incorrect responses</a:t>
            </a:r>
          </a:p>
          <a:p>
            <a:pPr lvl="1"/>
            <a:r>
              <a:rPr lang="en-US" altLang="zh-TW" dirty="0" smtClean="0"/>
              <a:t>Score as fractional correct</a:t>
            </a:r>
          </a:p>
          <a:p>
            <a:pPr lvl="1"/>
            <a:r>
              <a:rPr lang="en-US" altLang="zh-TW" dirty="0" smtClean="0"/>
              <a:t>Two-stage procedure</a:t>
            </a:r>
            <a:endParaRPr lang="en-US" altLang="zh-TW" dirty="0"/>
          </a:p>
          <a:p>
            <a:r>
              <a:rPr lang="en-US" altLang="zh-TW" dirty="0" smtClean="0"/>
              <a:t>Imputation-based approaches</a:t>
            </a:r>
          </a:p>
          <a:p>
            <a:pPr lvl="1"/>
            <a:r>
              <a:rPr lang="en-US" altLang="zh-TW" dirty="0" smtClean="0"/>
              <a:t>Disadvantage in IRT models</a:t>
            </a:r>
          </a:p>
        </p:txBody>
      </p:sp>
    </p:spTree>
    <p:extLst>
      <p:ext uri="{BB962C8B-B14F-4D97-AF65-F5344CB8AC3E}">
        <p14:creationId xmlns:p14="http://schemas.microsoft.com/office/powerpoint/2010/main" val="12263878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3600" dirty="0" smtClean="0"/>
              <a:t>Model-based approaches for </a:t>
            </a:r>
            <a:br>
              <a:rPr lang="en-US" altLang="zh-TW" sz="3600" dirty="0" smtClean="0"/>
            </a:br>
            <a:r>
              <a:rPr lang="en-US" altLang="zh-TW" sz="3600" dirty="0" err="1" smtClean="0"/>
              <a:t>nonignorable</a:t>
            </a:r>
            <a:r>
              <a:rPr lang="en-US" altLang="zh-TW" sz="3600" dirty="0" smtClean="0"/>
              <a:t> missing data mechanism</a:t>
            </a:r>
            <a:endParaRPr lang="zh-TW" alt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Latent approach for modeling missing responses due to omitted items</a:t>
            </a:r>
          </a:p>
          <a:p>
            <a:pPr marL="0" indent="0">
              <a:buNone/>
            </a:pPr>
            <a:endParaRPr lang="en-US" altLang="zh-TW" dirty="0" smtClean="0"/>
          </a:p>
          <a:p>
            <a:r>
              <a:rPr lang="en-US" altLang="zh-TW" dirty="0" smtClean="0"/>
              <a:t>Latent approach for modeling missing responses due to not-reached items</a:t>
            </a:r>
          </a:p>
          <a:p>
            <a:endParaRPr lang="en-US" altLang="zh-TW" dirty="0" smtClean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692" y="4342234"/>
            <a:ext cx="3819525" cy="74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692" y="2780928"/>
            <a:ext cx="2038350" cy="48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1692" y="5422354"/>
            <a:ext cx="1552575" cy="34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580695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Manifest approach for missing responses</a:t>
            </a:r>
          </a:p>
          <a:p>
            <a:pPr lvl="1"/>
            <a:r>
              <a:rPr lang="en-US" altLang="zh-TW" dirty="0" smtClean="0"/>
              <a:t>Compute missing indicator</a:t>
            </a:r>
            <a:endParaRPr lang="en-US" altLang="zh-TW" dirty="0"/>
          </a:p>
          <a:p>
            <a:endParaRPr lang="en-US" altLang="zh-TW" dirty="0" smtClean="0"/>
          </a:p>
          <a:p>
            <a:pPr lvl="1"/>
            <a:r>
              <a:rPr lang="en-US" altLang="zh-TW" dirty="0" smtClean="0"/>
              <a:t>Regress </a:t>
            </a:r>
            <a:r>
              <a:rPr lang="en-US" altLang="zh-TW" dirty="0" smtClean="0">
                <a:latin typeface="Symbol" panose="05050102010706020507" pitchFamily="18" charset="2"/>
              </a:rPr>
              <a:t>x</a:t>
            </a:r>
            <a:r>
              <a:rPr lang="en-US" altLang="zh-TW" dirty="0" smtClean="0"/>
              <a:t> by the manifest variable (latent regression)</a:t>
            </a:r>
            <a:endParaRPr lang="en-US" altLang="zh-TW" dirty="0"/>
          </a:p>
          <a:p>
            <a:r>
              <a:rPr lang="en-US" altLang="zh-TW" dirty="0" smtClean="0"/>
              <a:t>Comparison between two approaches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9689" y="2780928"/>
            <a:ext cx="10477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85669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5826" y="1556792"/>
            <a:ext cx="6296025" cy="465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00316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TW" dirty="0" smtClean="0"/>
              <a:t>Performance of model-based approaches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Model-based approaches perform better if the corresponding assumptions are met.</a:t>
            </a:r>
          </a:p>
          <a:p>
            <a:pPr lvl="1"/>
            <a:r>
              <a:rPr lang="en-US" altLang="zh-TW" dirty="0" smtClean="0"/>
              <a:t>Unbiased estimates</a:t>
            </a:r>
          </a:p>
          <a:p>
            <a:pPr lvl="1"/>
            <a:r>
              <a:rPr lang="en-US" altLang="zh-TW" dirty="0" smtClean="0"/>
              <a:t>Higher reliability</a:t>
            </a:r>
          </a:p>
          <a:p>
            <a:r>
              <a:rPr lang="en-US" altLang="zh-TW" dirty="0" smtClean="0"/>
              <a:t>Is the model assumption plausible?</a:t>
            </a:r>
          </a:p>
          <a:p>
            <a:pPr lvl="1"/>
            <a:r>
              <a:rPr lang="en-US" altLang="zh-TW" dirty="0" smtClean="0"/>
              <a:t>Single latent (or manifest) variable for missing responses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9177030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Research questions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Test the appropriateness of the </a:t>
            </a:r>
            <a:r>
              <a:rPr lang="en-US" altLang="zh-TW" dirty="0" err="1" smtClean="0"/>
              <a:t>unidimensionality</a:t>
            </a:r>
            <a:r>
              <a:rPr lang="en-US" altLang="zh-TW" dirty="0" smtClean="0"/>
              <a:t> assumption of omission indicator.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Whether the missing responses are ignorable? Or, whether the model-based approaches are needed?</a:t>
            </a:r>
          </a:p>
          <a:p>
            <a:pPr marL="514350" indent="-514350">
              <a:buFont typeface="+mj-lt"/>
              <a:buAutoNum type="arabicPeriod"/>
            </a:pPr>
            <a:r>
              <a:rPr lang="en-US" altLang="zh-TW" dirty="0" smtClean="0"/>
              <a:t>Evaluate the performance of different approaches regarding item and person estimation.</a:t>
            </a:r>
          </a:p>
          <a:p>
            <a:pPr marL="514350" indent="-514350">
              <a:buFont typeface="+mj-lt"/>
              <a:buAutoNum type="arabicPeriod"/>
            </a:pPr>
            <a:endParaRPr lang="en-US" altLang="zh-TW" dirty="0" smtClean="0"/>
          </a:p>
          <a:p>
            <a:endParaRPr lang="en-US" altLang="zh-TW" dirty="0" smtClean="0"/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3936837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Read data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TW" dirty="0" smtClean="0"/>
              <a:t>National Educational Panel Study</a:t>
            </a:r>
          </a:p>
          <a:p>
            <a:r>
              <a:rPr lang="en-US" altLang="zh-TW" dirty="0" smtClean="0"/>
              <a:t>Reading </a:t>
            </a:r>
            <a:r>
              <a:rPr lang="en-US" altLang="zh-TW" dirty="0"/>
              <a:t>(59 items) </a:t>
            </a:r>
            <a:r>
              <a:rPr lang="en-US" altLang="zh-TW" dirty="0" smtClean="0"/>
              <a:t>and mathematics </a:t>
            </a:r>
            <a:r>
              <a:rPr lang="en-US" altLang="zh-TW" dirty="0"/>
              <a:t>(28 items)</a:t>
            </a:r>
            <a:endParaRPr lang="en-US" altLang="zh-TW" dirty="0" smtClean="0"/>
          </a:p>
          <a:p>
            <a:r>
              <a:rPr lang="en-US" altLang="zh-TW" i="1" dirty="0" smtClean="0"/>
              <a:t>N</a:t>
            </a:r>
            <a:r>
              <a:rPr lang="en-US" altLang="zh-TW" dirty="0" smtClean="0"/>
              <a:t> = 5194</a:t>
            </a:r>
          </a:p>
          <a:p>
            <a:r>
              <a:rPr lang="en-US" altLang="zh-TW" dirty="0" smtClean="0"/>
              <a:t>Averaged missing rate (per person):</a:t>
            </a:r>
          </a:p>
          <a:p>
            <a:pPr lvl="1"/>
            <a:r>
              <a:rPr lang="en-US" altLang="zh-TW" dirty="0" smtClean="0"/>
              <a:t>Omitted item: 5.37% and 5.15%</a:t>
            </a:r>
          </a:p>
          <a:p>
            <a:pPr lvl="1"/>
            <a:r>
              <a:rPr lang="en-US" altLang="zh-TW" dirty="0" smtClean="0"/>
              <a:t>Not-reached items: 13.46% and </a:t>
            </a:r>
            <a:r>
              <a:rPr lang="en-US" altLang="zh-TW" smtClean="0"/>
              <a:t>1.32%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13390164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Analysis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Five approaches (models)</a:t>
            </a:r>
          </a:p>
          <a:p>
            <a:pPr lvl="1"/>
            <a:r>
              <a:rPr lang="en-US" altLang="zh-TW" dirty="0" smtClean="0"/>
              <a:t>M1: missing responses as incorrect</a:t>
            </a:r>
          </a:p>
          <a:p>
            <a:pPr lvl="1"/>
            <a:r>
              <a:rPr lang="en-US" altLang="zh-TW" dirty="0" smtClean="0"/>
              <a:t>M2: two-step procedure</a:t>
            </a:r>
          </a:p>
          <a:p>
            <a:pPr lvl="1"/>
            <a:r>
              <a:rPr lang="en-US" altLang="zh-TW" dirty="0" smtClean="0"/>
              <a:t>M3: ignoring missing responses</a:t>
            </a:r>
          </a:p>
          <a:p>
            <a:pPr lvl="1"/>
            <a:r>
              <a:rPr lang="en-US" altLang="zh-TW" dirty="0" smtClean="0"/>
              <a:t>M4: manifest approach</a:t>
            </a:r>
          </a:p>
          <a:p>
            <a:pPr lvl="1"/>
            <a:r>
              <a:rPr lang="en-US" altLang="zh-TW" dirty="0" smtClean="0"/>
              <a:t>M5: latent approach</a:t>
            </a:r>
          </a:p>
          <a:p>
            <a:pPr lvl="1"/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48619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Analysis (cont.)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/>
              <a:t>Four kinds of missing responses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altLang="zh-TW" dirty="0" smtClean="0"/>
              <a:t>Omitted items only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altLang="zh-TW" dirty="0"/>
              <a:t>N</a:t>
            </a:r>
            <a:r>
              <a:rPr lang="en-US" altLang="zh-TW" dirty="0" smtClean="0"/>
              <a:t>ot-reached items only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altLang="zh-TW" dirty="0" smtClean="0"/>
              <a:t>Composite across both</a:t>
            </a:r>
          </a:p>
          <a:p>
            <a:pPr marL="971550" lvl="1" indent="-514350">
              <a:buFont typeface="+mj-lt"/>
              <a:buAutoNum type="alphaLcParenR"/>
            </a:pPr>
            <a:r>
              <a:rPr lang="en-US" altLang="zh-TW" dirty="0" smtClean="0"/>
              <a:t>Dealing with both separately (Figure 2)</a:t>
            </a:r>
          </a:p>
          <a:p>
            <a:r>
              <a:rPr lang="en-US" altLang="zh-TW" dirty="0" smtClean="0"/>
              <a:t>Two competence domains</a:t>
            </a:r>
          </a:p>
        </p:txBody>
      </p:sp>
    </p:spTree>
    <p:extLst>
      <p:ext uri="{BB962C8B-B14F-4D97-AF65-F5344CB8AC3E}">
        <p14:creationId xmlns:p14="http://schemas.microsoft.com/office/powerpoint/2010/main" val="399839947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772816"/>
            <a:ext cx="6248400" cy="431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678558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Results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Dimensionality of the omission indicators</a:t>
            </a:r>
          </a:p>
          <a:p>
            <a:pPr lvl="1"/>
            <a:r>
              <a:rPr lang="en-US" altLang="zh-TW" dirty="0" smtClean="0"/>
              <a:t>Acceptable WMNSQ</a:t>
            </a:r>
          </a:p>
          <a:p>
            <a:pPr lvl="1"/>
            <a:r>
              <a:rPr lang="en-US" altLang="zh-TW" dirty="0" smtClean="0"/>
              <a:t>Point-</a:t>
            </a:r>
            <a:r>
              <a:rPr lang="en-US" altLang="zh-TW" dirty="0" err="1" smtClean="0"/>
              <a:t>biserial</a:t>
            </a:r>
            <a:r>
              <a:rPr lang="en-US" altLang="zh-TW" dirty="0" smtClean="0"/>
              <a:t> correlation of the occurrence of missing responses on </a:t>
            </a:r>
            <a:r>
              <a:rPr lang="en-US" altLang="zh-TW" dirty="0" smtClean="0"/>
              <a:t>an item</a:t>
            </a:r>
            <a:r>
              <a:rPr lang="en-US" altLang="zh-TW" dirty="0" smtClean="0"/>
              <a:t> and the overall missing tendency</a:t>
            </a:r>
            <a:endParaRPr lang="en-US" altLang="zh-TW" dirty="0"/>
          </a:p>
          <a:p>
            <a:r>
              <a:rPr lang="en-US" altLang="zh-TW" dirty="0" smtClean="0"/>
              <a:t>Amount of </a:t>
            </a:r>
            <a:r>
              <a:rPr lang="en-US" altLang="zh-TW" dirty="0" err="1" smtClean="0"/>
              <a:t>ignorability</a:t>
            </a:r>
            <a:endParaRPr lang="en-US" altLang="zh-TW" dirty="0" smtClean="0"/>
          </a:p>
          <a:p>
            <a:pPr lvl="1"/>
            <a:r>
              <a:rPr lang="en-US" altLang="zh-TW" dirty="0" smtClean="0"/>
              <a:t>A long story…</a:t>
            </a:r>
          </a:p>
          <a:p>
            <a:pPr lvl="1"/>
            <a:r>
              <a:rPr lang="en-US" altLang="zh-TW" i="1" dirty="0" smtClean="0"/>
              <a:t>Five conclusions</a:t>
            </a:r>
            <a:endParaRPr lang="zh-TW" altLang="en-US" i="1" dirty="0"/>
          </a:p>
        </p:txBody>
      </p:sp>
    </p:spTree>
    <p:extLst>
      <p:ext uri="{BB962C8B-B14F-4D97-AF65-F5344CB8AC3E}">
        <p14:creationId xmlns:p14="http://schemas.microsoft.com/office/powerpoint/2010/main" val="15062962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8909749" cy="46638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84581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Item parameter estimates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84784"/>
            <a:ext cx="8928770" cy="46399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00219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Person parameter estimates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412776"/>
            <a:ext cx="8986603" cy="47596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66950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556792"/>
            <a:ext cx="8909476" cy="4597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79740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Complete case simulation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smtClean="0"/>
              <a:t>True model: Figure 2b</a:t>
            </a:r>
          </a:p>
          <a:p>
            <a:r>
              <a:rPr lang="en-US" altLang="zh-TW" dirty="0" smtClean="0"/>
              <a:t>One for omission</a:t>
            </a:r>
          </a:p>
          <a:p>
            <a:pPr lvl="1"/>
            <a:r>
              <a:rPr lang="en-US" altLang="zh-TW" dirty="0" smtClean="0"/>
              <a:t>Mean omission rate per item: 3.7%</a:t>
            </a:r>
          </a:p>
          <a:p>
            <a:r>
              <a:rPr lang="en-US" altLang="zh-TW" dirty="0" smtClean="0"/>
              <a:t>Two for time limits</a:t>
            </a:r>
            <a:endParaRPr lang="en-US" altLang="zh-TW" dirty="0"/>
          </a:p>
          <a:p>
            <a:pPr lvl="1"/>
            <a:r>
              <a:rPr lang="en-US" altLang="zh-TW" i="1" dirty="0" smtClean="0"/>
              <a:t>Positive</a:t>
            </a:r>
            <a:r>
              <a:rPr lang="en-US" altLang="zh-TW" dirty="0" smtClean="0"/>
              <a:t> or </a:t>
            </a:r>
            <a:r>
              <a:rPr lang="en-US" altLang="zh-TW" i="1" dirty="0" smtClean="0"/>
              <a:t>negative</a:t>
            </a:r>
            <a:r>
              <a:rPr lang="en-US" altLang="zh-TW" dirty="0" smtClean="0"/>
              <a:t> correlation between latent ability and missing propensity</a:t>
            </a:r>
          </a:p>
          <a:p>
            <a:pPr lvl="1"/>
            <a:r>
              <a:rPr lang="en-US" altLang="zh-TW" dirty="0" smtClean="0"/>
              <a:t>Mean percentage of not-reached items per persons: 13.4% and 12.5%</a:t>
            </a:r>
          </a:p>
          <a:p>
            <a:r>
              <a:rPr lang="en-US" altLang="zh-TW" dirty="0" smtClean="0"/>
              <a:t>Two simulation datasets were produced.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918616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Results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TW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66" y="1700808"/>
            <a:ext cx="8986217" cy="4482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547976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sz="4000" dirty="0" smtClean="0"/>
              <a:t>Discussion</a:t>
            </a:r>
            <a:endParaRPr lang="zh-TW" alt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Model-based approaches successfully draw on </a:t>
            </a:r>
            <a:r>
              <a:rPr lang="en-US" altLang="zh-TW" dirty="0" err="1" smtClean="0"/>
              <a:t>nonignorability</a:t>
            </a:r>
            <a:r>
              <a:rPr lang="en-US" altLang="zh-TW" dirty="0" smtClean="0"/>
              <a:t> of the missing responses.</a:t>
            </a:r>
          </a:p>
          <a:p>
            <a:r>
              <a:rPr lang="en-US" altLang="zh-TW" i="1" dirty="0" smtClean="0"/>
              <a:t>It was found the missing propensity was not needed to model item responses. </a:t>
            </a:r>
            <a:r>
              <a:rPr lang="en-US" altLang="zh-TW" dirty="0" smtClean="0">
                <a:solidFill>
                  <a:srgbClr val="FF0000"/>
                </a:solidFill>
              </a:rPr>
              <a:t>(why not?)</a:t>
            </a:r>
          </a:p>
          <a:p>
            <a:r>
              <a:rPr lang="en-US" altLang="zh-TW" dirty="0" smtClean="0"/>
              <a:t>The findings are limited to low-stakes tests.</a:t>
            </a:r>
          </a:p>
          <a:p>
            <a:r>
              <a:rPr lang="en-US" altLang="zh-TW" dirty="0" smtClean="0"/>
              <a:t>Is there a general missing propensity </a:t>
            </a:r>
            <a:r>
              <a:rPr lang="en-US" altLang="zh-TW" smtClean="0"/>
              <a:t>across competence domain </a:t>
            </a:r>
            <a:r>
              <a:rPr lang="en-US" altLang="zh-TW" dirty="0" smtClean="0"/>
              <a:t>and time?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5020459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2124</TotalTime>
  <Words>423</Words>
  <Application>Microsoft Office PowerPoint</Application>
  <PresentationFormat>On-screen Show (4:3)</PresentationFormat>
  <Paragraphs>81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Dealing with Omitted and Not-Reached Items in Competence Tests: Evaluating Approaches Accounting for Missing Responses in Item Response Theory Models</vt:lpstr>
      <vt:lpstr>Missing responses in competence tests</vt:lpstr>
      <vt:lpstr>Dealing with missing responses</vt:lpstr>
      <vt:lpstr>Model-based approaches for  nonignorable missing data mechanism</vt:lpstr>
      <vt:lpstr>PowerPoint Presentation</vt:lpstr>
      <vt:lpstr>PowerPoint Presentation</vt:lpstr>
      <vt:lpstr>Performance of model-based approaches</vt:lpstr>
      <vt:lpstr>Research questions</vt:lpstr>
      <vt:lpstr>Read data</vt:lpstr>
      <vt:lpstr>Analysis</vt:lpstr>
      <vt:lpstr>Analysis (cont.)</vt:lpstr>
      <vt:lpstr>PowerPoint Presentation</vt:lpstr>
      <vt:lpstr>Results</vt:lpstr>
      <vt:lpstr>PowerPoint Presentation</vt:lpstr>
      <vt:lpstr>Item parameter estimates</vt:lpstr>
      <vt:lpstr>Person parameter estimates</vt:lpstr>
      <vt:lpstr>PowerPoint Presentation</vt:lpstr>
      <vt:lpstr>Complete case simulation</vt:lpstr>
      <vt:lpstr>Results</vt:lpstr>
      <vt:lpstr>Discussion</vt:lpstr>
    </vt:vector>
  </TitlesOfParts>
  <Company>HKIEd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Dealing with Omitted and Not-Reached Items in Competence tests: Evaluating Approaches Accounting for Missing responses in Item response theory Models</dc:title>
  <dc:creator>HKIEd</dc:creator>
  <cp:lastModifiedBy>HKIEd</cp:lastModifiedBy>
  <cp:revision>38</cp:revision>
  <dcterms:created xsi:type="dcterms:W3CDTF">2013-11-17T05:35:39Z</dcterms:created>
  <dcterms:modified xsi:type="dcterms:W3CDTF">2013-11-24T12:22:46Z</dcterms:modified>
</cp:coreProperties>
</file>