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60" r:id="rId5"/>
    <p:sldId id="261" r:id="rId6"/>
    <p:sldId id="264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3" r:id="rId18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94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標題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22" name="副標題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pPr/>
              <a:t>2012/7/11</a:t>
            </a:fld>
            <a:endParaRPr lang="zh-TW" altLang="en-US"/>
          </a:p>
        </p:txBody>
      </p:sp>
      <p:sp>
        <p:nvSpPr>
          <p:cNvPr id="20" name="頁尾版面配置區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10" name="投影片編號版面配置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橢圓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pPr/>
              <a:t>2012/7/11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pPr/>
              <a:t>2012/7/11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0" name="矩形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橢圓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pPr/>
              <a:t>2012/7/11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內容版面配置區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pPr/>
              <a:t>2012/7/11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pPr/>
              <a:t>2012/7/11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pPr/>
              <a:t>2012/7/11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6" name="矩形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pPr/>
              <a:t>2012/7/11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pPr/>
              <a:t>2012/7/11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9" name="流程圖: 程序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流程圖: 程序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pPr/>
              <a:t>2012/7/11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BEAD13-0566-4C6C-97E7-55F17F24B09F}" type="datetimeFigureOut">
              <a:rPr lang="zh-TW" altLang="en-US" smtClean="0"/>
              <a:pPr/>
              <a:t>2012/7/11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圓形圖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橢圓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甜甜圈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矩形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標題版面配置區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9" name="文字版面配置區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24" name="日期版面配置區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BEAD13-0566-4C6C-97E7-55F17F24B09F}" type="datetimeFigureOut">
              <a:rPr lang="zh-TW" altLang="en-US" smtClean="0"/>
              <a:pPr/>
              <a:t>2012/7/11</a:t>
            </a:fld>
            <a:endParaRPr lang="zh-TW" altLang="en-US"/>
          </a:p>
        </p:txBody>
      </p:sp>
      <p:sp>
        <p:nvSpPr>
          <p:cNvPr id="10" name="頁尾版面配置區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zh-TW" altLang="en-US"/>
          </a:p>
        </p:txBody>
      </p:sp>
      <p:sp>
        <p:nvSpPr>
          <p:cNvPr id="22" name="投影片編號版面配置區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5" name="矩形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371600" y="764704"/>
            <a:ext cx="7772400" cy="2619722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A Comparison of Methods for Estimating Confidence Intervals for Omega-Squared Effect Size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259632" y="3861048"/>
            <a:ext cx="7406640" cy="1752600"/>
          </a:xfrm>
        </p:spPr>
        <p:txBody>
          <a:bodyPr/>
          <a:lstStyle/>
          <a:p>
            <a:r>
              <a:rPr lang="en-US" altLang="zh-TW" dirty="0" smtClean="0"/>
              <a:t>Finch, W.H.</a:t>
            </a:r>
          </a:p>
          <a:p>
            <a:r>
              <a:rPr lang="en-US" altLang="zh-TW" dirty="0" smtClean="0"/>
              <a:t>French, B.F. </a:t>
            </a:r>
            <a:endParaRPr lang="zh-TW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14400" y="260648"/>
            <a:ext cx="8229600" cy="6063952"/>
          </a:xfrm>
        </p:spPr>
        <p:txBody>
          <a:bodyPr/>
          <a:lstStyle/>
          <a:p>
            <a:r>
              <a:rPr lang="en-US" altLang="zh-TW" dirty="0" smtClean="0"/>
              <a:t>Omega-squared (   ): a method of assessing the magnitude of experimental effect in ANOVA.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en-US" altLang="zh-TW" dirty="0" smtClean="0"/>
              <a:t>k is the number of treatments</a:t>
            </a:r>
            <a:endParaRPr lang="zh-TW" altLang="en-US" dirty="0"/>
          </a:p>
        </p:txBody>
      </p:sp>
      <p:pic>
        <p:nvPicPr>
          <p:cNvPr id="13313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72000" y="332656"/>
            <a:ext cx="432048" cy="545745"/>
          </a:xfrm>
          <a:prstGeom prst="rect">
            <a:avLst/>
          </a:prstGeom>
          <a:noFill/>
        </p:spPr>
      </p:pic>
      <p:sp>
        <p:nvSpPr>
          <p:cNvPr id="1331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3648" y="2636912"/>
            <a:ext cx="4666120" cy="8640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Three methods for CI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55576" y="1447800"/>
            <a:ext cx="8388424" cy="5410200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dirty="0" smtClean="0"/>
              <a:t>1. parametric, non-central-t (NCT) based CI</a:t>
            </a:r>
          </a:p>
          <a:p>
            <a:r>
              <a:rPr lang="en-US" altLang="zh-TW" dirty="0" smtClean="0"/>
              <a:t>Assumptions: a) data are randomly sampled from normal distribution; b) homogeneity of variance; c) independent of observations. </a:t>
            </a:r>
          </a:p>
          <a:p>
            <a:r>
              <a:rPr lang="en-US" altLang="zh-TW" dirty="0" smtClean="0"/>
              <a:t>When H0 is false, the difference between means divided by SE follow a </a:t>
            </a:r>
            <a:r>
              <a:rPr lang="en-US" altLang="zh-TW" dirty="0" err="1" smtClean="0"/>
              <a:t>noncentral</a:t>
            </a:r>
            <a:r>
              <a:rPr lang="en-US" altLang="zh-TW" dirty="0" smtClean="0"/>
              <a:t>-t distribution</a:t>
            </a:r>
          </a:p>
          <a:p>
            <a:r>
              <a:rPr lang="en-US" altLang="zh-TW" dirty="0" err="1" smtClean="0"/>
              <a:t>Df</a:t>
            </a:r>
            <a:r>
              <a:rPr lang="en-US" altLang="zh-TW" dirty="0" smtClean="0"/>
              <a:t> = n1 + n2 -2</a:t>
            </a:r>
          </a:p>
          <a:p>
            <a:r>
              <a:rPr lang="en-US" altLang="zh-TW" dirty="0" err="1" smtClean="0"/>
              <a:t>Noncentrality</a:t>
            </a:r>
            <a:r>
              <a:rPr lang="en-US" altLang="zh-TW" dirty="0" smtClean="0"/>
              <a:t> parameter </a:t>
            </a:r>
            <a:r>
              <a:rPr lang="el-GR" altLang="zh-TW" dirty="0" smtClean="0">
                <a:latin typeface="Cambria"/>
              </a:rPr>
              <a:t>λ</a:t>
            </a:r>
            <a:endParaRPr lang="zh-TW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043608" y="1484784"/>
            <a:ext cx="7920880" cy="5373216"/>
          </a:xfrm>
        </p:spPr>
        <p:txBody>
          <a:bodyPr/>
          <a:lstStyle/>
          <a:p>
            <a:r>
              <a:rPr lang="en-US" altLang="zh-TW" dirty="0" smtClean="0">
                <a:latin typeface="Cambria Math" pitchFamily="18" charset="0"/>
                <a:ea typeface="Cambria Math" pitchFamily="18" charset="0"/>
              </a:rPr>
              <a:t>Lower limit for </a:t>
            </a:r>
            <a:r>
              <a:rPr lang="el-GR" altLang="zh-TW" dirty="0" smtClean="0">
                <a:latin typeface="Cambria"/>
              </a:rPr>
              <a:t>λ</a:t>
            </a:r>
            <a:r>
              <a:rPr lang="en-US" altLang="zh-TW" dirty="0" smtClean="0">
                <a:latin typeface="Cambria"/>
              </a:rPr>
              <a:t>  is obtained by finding the </a:t>
            </a:r>
            <a:r>
              <a:rPr lang="en-US" altLang="zh-TW" dirty="0" err="1" smtClean="0">
                <a:latin typeface="Cambria"/>
              </a:rPr>
              <a:t>noncentral</a:t>
            </a:r>
            <a:r>
              <a:rPr lang="en-US" altLang="zh-TW" dirty="0" smtClean="0">
                <a:latin typeface="Cambria"/>
              </a:rPr>
              <a:t> parameter whose 1- </a:t>
            </a:r>
            <a:r>
              <a:rPr lang="el-GR" altLang="zh-TW" dirty="0" smtClean="0">
                <a:latin typeface="Cambria"/>
              </a:rPr>
              <a:t>α</a:t>
            </a:r>
            <a:r>
              <a:rPr lang="en-US" altLang="zh-TW" dirty="0" smtClean="0">
                <a:latin typeface="Cambria"/>
              </a:rPr>
              <a:t>/2 </a:t>
            </a:r>
            <a:r>
              <a:rPr lang="en-US" altLang="zh-TW" dirty="0" err="1" smtClean="0">
                <a:latin typeface="Cambria"/>
              </a:rPr>
              <a:t>quantile</a:t>
            </a:r>
            <a:r>
              <a:rPr lang="en-US" altLang="zh-TW" dirty="0" smtClean="0">
                <a:latin typeface="Cambria"/>
              </a:rPr>
              <a:t> is observed t value. </a:t>
            </a:r>
          </a:p>
          <a:p>
            <a:r>
              <a:rPr lang="en-US" altLang="zh-TW" dirty="0" smtClean="0">
                <a:latin typeface="Cambria"/>
              </a:rPr>
              <a:t>Upper limit for </a:t>
            </a:r>
            <a:r>
              <a:rPr lang="el-GR" altLang="zh-TW" dirty="0" smtClean="0">
                <a:latin typeface="Cambria"/>
              </a:rPr>
              <a:t>λ</a:t>
            </a:r>
            <a:r>
              <a:rPr lang="en-US" altLang="zh-TW" dirty="0" smtClean="0">
                <a:latin typeface="Cambria"/>
              </a:rPr>
              <a:t>  is the </a:t>
            </a:r>
            <a:r>
              <a:rPr lang="en-US" altLang="zh-TW" dirty="0" err="1" smtClean="0">
                <a:latin typeface="Cambria"/>
              </a:rPr>
              <a:t>noncentral</a:t>
            </a:r>
            <a:r>
              <a:rPr lang="en-US" altLang="zh-TW" dirty="0" smtClean="0">
                <a:latin typeface="Cambria"/>
              </a:rPr>
              <a:t> parameter whose </a:t>
            </a:r>
            <a:r>
              <a:rPr lang="el-GR" altLang="zh-TW" dirty="0" smtClean="0">
                <a:latin typeface="Cambria"/>
              </a:rPr>
              <a:t>α</a:t>
            </a:r>
            <a:r>
              <a:rPr lang="en-US" altLang="zh-TW" dirty="0" smtClean="0">
                <a:latin typeface="Cambria"/>
              </a:rPr>
              <a:t>/2 </a:t>
            </a:r>
            <a:r>
              <a:rPr lang="en-US" altLang="zh-TW" dirty="0" err="1" smtClean="0">
                <a:latin typeface="Cambria"/>
              </a:rPr>
              <a:t>quantile</a:t>
            </a:r>
            <a:r>
              <a:rPr lang="en-US" altLang="zh-TW" dirty="0" smtClean="0">
                <a:latin typeface="Cambria"/>
              </a:rPr>
              <a:t> is observed t value. </a:t>
            </a:r>
          </a:p>
          <a:p>
            <a:r>
              <a:rPr lang="en-US" altLang="zh-TW" dirty="0" smtClean="0">
                <a:latin typeface="Cambria"/>
              </a:rPr>
              <a:t>Once CI for </a:t>
            </a:r>
            <a:r>
              <a:rPr lang="el-GR" altLang="zh-TW" dirty="0" smtClean="0">
                <a:latin typeface="Cambria"/>
              </a:rPr>
              <a:t>λ</a:t>
            </a:r>
            <a:r>
              <a:rPr lang="en-US" altLang="zh-TW" dirty="0" smtClean="0">
                <a:latin typeface="Cambria"/>
              </a:rPr>
              <a:t> is constructed, CI for </a:t>
            </a:r>
            <a:r>
              <a:rPr lang="el-GR" altLang="zh-TW" dirty="0" smtClean="0">
                <a:latin typeface="Cambria"/>
              </a:rPr>
              <a:t>δ</a:t>
            </a:r>
            <a:r>
              <a:rPr lang="en-US" altLang="zh-TW" dirty="0" smtClean="0">
                <a:latin typeface="Cambria"/>
              </a:rPr>
              <a:t> can be found by simple transformation. </a:t>
            </a:r>
            <a:endParaRPr lang="zh-TW" altLang="en-US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332656"/>
            <a:ext cx="1872208" cy="1136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PERC Bootstrap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71600" y="1447800"/>
            <a:ext cx="7962088" cy="5077544"/>
          </a:xfrm>
        </p:spPr>
        <p:txBody>
          <a:bodyPr>
            <a:normAutofit/>
          </a:bodyPr>
          <a:lstStyle/>
          <a:p>
            <a:r>
              <a:rPr lang="en-US" altLang="zh-TW" dirty="0" smtClean="0">
                <a:latin typeface="Cambria Math" pitchFamily="18" charset="0"/>
                <a:ea typeface="Cambria Math" pitchFamily="18" charset="0"/>
              </a:rPr>
              <a:t>Complete the following steps for B times:</a:t>
            </a:r>
          </a:p>
          <a:p>
            <a:r>
              <a:rPr lang="en-US" altLang="zh-TW" dirty="0" smtClean="0">
                <a:latin typeface="Cambria Math" pitchFamily="18" charset="0"/>
                <a:ea typeface="Cambria Math" pitchFamily="18" charset="0"/>
              </a:rPr>
              <a:t>1. A sample of size </a:t>
            </a:r>
            <a:r>
              <a:rPr lang="en-US" altLang="zh-TW" dirty="0" smtClean="0">
                <a:latin typeface="Cambria Math" pitchFamily="18" charset="0"/>
                <a:ea typeface="Cambria Math" pitchFamily="18" charset="0"/>
              </a:rPr>
              <a:t>n</a:t>
            </a:r>
            <a:r>
              <a:rPr lang="en-US" altLang="zh-TW" sz="1800" dirty="0" smtClean="0">
                <a:latin typeface="Cambria Math" pitchFamily="18" charset="0"/>
                <a:ea typeface="Cambria Math" pitchFamily="18" charset="0"/>
              </a:rPr>
              <a:t>1</a:t>
            </a:r>
            <a:r>
              <a:rPr lang="en-US" altLang="zh-TW" dirty="0" smtClean="0">
                <a:latin typeface="Cambria Math" pitchFamily="18" charset="0"/>
                <a:ea typeface="Cambria Math" pitchFamily="18" charset="0"/>
              </a:rPr>
              <a:t> </a:t>
            </a:r>
            <a:r>
              <a:rPr lang="en-US" altLang="zh-TW" dirty="0" smtClean="0">
                <a:latin typeface="Cambria Math" pitchFamily="18" charset="0"/>
                <a:ea typeface="Cambria Math" pitchFamily="18" charset="0"/>
              </a:rPr>
              <a:t>is randomly selected with replacement from the scores for participants in the first level of the factor, compute the mean and variance. </a:t>
            </a:r>
          </a:p>
          <a:p>
            <a:r>
              <a:rPr lang="en-US" altLang="zh-TW" dirty="0" smtClean="0">
                <a:latin typeface="Cambria Math" pitchFamily="18" charset="0"/>
                <a:ea typeface="Cambria Math" pitchFamily="18" charset="0"/>
              </a:rPr>
              <a:t>2. Complete the first step for participants in the second level of the factor. </a:t>
            </a:r>
          </a:p>
          <a:p>
            <a:r>
              <a:rPr lang="en-US" altLang="zh-TW" dirty="0" smtClean="0">
                <a:latin typeface="Cambria Math" pitchFamily="18" charset="0"/>
                <a:ea typeface="Cambria Math" pitchFamily="18" charset="0"/>
              </a:rPr>
              <a:t>3. ES is calculated from the results in S1 and S2. Denote the estimate by d*. </a:t>
            </a:r>
            <a:endParaRPr lang="zh-TW" altLang="en-US" dirty="0">
              <a:latin typeface="Cambria Math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259632" y="260648"/>
            <a:ext cx="7674056" cy="5987752"/>
          </a:xfrm>
        </p:spPr>
        <p:txBody>
          <a:bodyPr/>
          <a:lstStyle/>
          <a:p>
            <a:r>
              <a:rPr lang="en-US" altLang="zh-TW" dirty="0" smtClean="0">
                <a:latin typeface="Cambria Math" pitchFamily="18" charset="0"/>
                <a:ea typeface="Cambria Math" pitchFamily="18" charset="0"/>
              </a:rPr>
              <a:t>4. Rank the B values of d* from low to high. </a:t>
            </a:r>
          </a:p>
          <a:p>
            <a:r>
              <a:rPr lang="en-US" altLang="zh-TW" dirty="0" smtClean="0">
                <a:latin typeface="Cambria Math" pitchFamily="18" charset="0"/>
                <a:ea typeface="Cambria Math" pitchFamily="18" charset="0"/>
              </a:rPr>
              <a:t>5. Lower limit for CI is the B(</a:t>
            </a:r>
            <a:r>
              <a:rPr lang="el-GR" altLang="zh-TW" dirty="0" smtClean="0">
                <a:latin typeface="Cambria"/>
                <a:ea typeface="Cambria Math" pitchFamily="18" charset="0"/>
              </a:rPr>
              <a:t>α</a:t>
            </a:r>
            <a:r>
              <a:rPr lang="en-US" altLang="zh-TW" dirty="0" smtClean="0">
                <a:latin typeface="Cambria"/>
                <a:ea typeface="Cambria Math" pitchFamily="18" charset="0"/>
              </a:rPr>
              <a:t>/2)+1 </a:t>
            </a:r>
            <a:r>
              <a:rPr lang="en-US" altLang="zh-TW" dirty="0" err="1" smtClean="0">
                <a:latin typeface="Cambria"/>
                <a:ea typeface="Cambria Math" pitchFamily="18" charset="0"/>
              </a:rPr>
              <a:t>th</a:t>
            </a:r>
            <a:r>
              <a:rPr lang="en-US" altLang="zh-TW" dirty="0" smtClean="0">
                <a:latin typeface="Cambria"/>
                <a:ea typeface="Cambria Math" pitchFamily="18" charset="0"/>
              </a:rPr>
              <a:t> estimate in the rank. </a:t>
            </a:r>
          </a:p>
          <a:p>
            <a:r>
              <a:rPr lang="en-US" altLang="zh-TW" dirty="0" smtClean="0">
                <a:latin typeface="Cambria"/>
                <a:ea typeface="Cambria Math" pitchFamily="18" charset="0"/>
              </a:rPr>
              <a:t>6. Upper limit for CI is the B - </a:t>
            </a:r>
            <a:r>
              <a:rPr lang="en-US" altLang="zh-TW" dirty="0" smtClean="0">
                <a:latin typeface="Cambria Math" pitchFamily="18" charset="0"/>
                <a:ea typeface="Cambria Math" pitchFamily="18" charset="0"/>
              </a:rPr>
              <a:t>B(</a:t>
            </a:r>
            <a:r>
              <a:rPr lang="el-GR" altLang="zh-TW" dirty="0" smtClean="0">
                <a:latin typeface="Cambria"/>
                <a:ea typeface="Cambria Math" pitchFamily="18" charset="0"/>
              </a:rPr>
              <a:t>α</a:t>
            </a:r>
            <a:r>
              <a:rPr lang="en-US" altLang="zh-TW" dirty="0" smtClean="0">
                <a:latin typeface="Cambria"/>
                <a:ea typeface="Cambria Math" pitchFamily="18" charset="0"/>
              </a:rPr>
              <a:t>/2) </a:t>
            </a:r>
            <a:r>
              <a:rPr lang="en-US" altLang="zh-TW" dirty="0" err="1" smtClean="0">
                <a:latin typeface="Cambria"/>
                <a:ea typeface="Cambria Math" pitchFamily="18" charset="0"/>
              </a:rPr>
              <a:t>th</a:t>
            </a:r>
            <a:r>
              <a:rPr lang="en-US" altLang="zh-TW" dirty="0" smtClean="0">
                <a:latin typeface="Cambria"/>
                <a:ea typeface="Cambria Math" pitchFamily="18" charset="0"/>
              </a:rPr>
              <a:t> estimate in the rank. </a:t>
            </a:r>
            <a:endParaRPr lang="zh-TW" altLang="en-US" dirty="0">
              <a:latin typeface="Cambria Math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BCA Bootstrap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15616" y="1447800"/>
            <a:ext cx="7818072" cy="4800600"/>
          </a:xfrm>
        </p:spPr>
        <p:txBody>
          <a:bodyPr/>
          <a:lstStyle/>
          <a:p>
            <a:r>
              <a:rPr lang="en-US" altLang="zh-TW" dirty="0" smtClean="0">
                <a:latin typeface="Cambria Math" pitchFamily="18" charset="0"/>
              </a:rPr>
              <a:t>1.  </a:t>
            </a:r>
            <a:r>
              <a:rPr lang="en-US" altLang="zh-TW" dirty="0" smtClean="0">
                <a:latin typeface="Cambria Math" pitchFamily="18" charset="0"/>
              </a:rPr>
              <a:t>Calculate P ( percentage of the B values of d* that fall below d), calculate z</a:t>
            </a:r>
            <a:r>
              <a:rPr lang="en-US" altLang="zh-TW" sz="1600" dirty="0" smtClean="0">
                <a:latin typeface="Cambria Math" pitchFamily="18" charset="0"/>
              </a:rPr>
              <a:t>0</a:t>
            </a:r>
            <a:r>
              <a:rPr lang="en-US" altLang="zh-TW" dirty="0" smtClean="0">
                <a:latin typeface="Cambria Math" pitchFamily="18" charset="0"/>
              </a:rPr>
              <a:t>. </a:t>
            </a:r>
          </a:p>
          <a:p>
            <a:r>
              <a:rPr lang="en-US" altLang="zh-TW" dirty="0" smtClean="0">
                <a:latin typeface="Cambria Math" pitchFamily="18" charset="0"/>
              </a:rPr>
              <a:t>2.  d(-</a:t>
            </a:r>
            <a:r>
              <a:rPr lang="en-US" altLang="zh-TW" dirty="0" err="1" smtClean="0">
                <a:latin typeface="Cambria Math" pitchFamily="18" charset="0"/>
              </a:rPr>
              <a:t>i</a:t>
            </a:r>
            <a:r>
              <a:rPr lang="en-US" altLang="zh-TW" dirty="0" smtClean="0">
                <a:latin typeface="Cambria Math" pitchFamily="18" charset="0"/>
              </a:rPr>
              <a:t>) denote a jackknifed value of ES.</a:t>
            </a:r>
          </a:p>
          <a:p>
            <a:r>
              <a:rPr lang="en-US" altLang="zh-TW" dirty="0" smtClean="0">
                <a:latin typeface="Cambria Math" pitchFamily="18" charset="0"/>
              </a:rPr>
              <a:t>3. Calculate the acceleration constant. </a:t>
            </a:r>
          </a:p>
          <a:p>
            <a:endParaRPr lang="zh-TW" altLang="en-US" dirty="0">
              <a:latin typeface="Cambria Math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3717032"/>
            <a:ext cx="3019425" cy="170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187624" y="260648"/>
            <a:ext cx="7746064" cy="6408712"/>
          </a:xfrm>
        </p:spPr>
        <p:txBody>
          <a:bodyPr>
            <a:normAutofit lnSpcReduction="10000"/>
          </a:bodyPr>
          <a:lstStyle/>
          <a:p>
            <a:r>
              <a:rPr lang="en-US" altLang="zh-TW" dirty="0" smtClean="0">
                <a:latin typeface="Cambria Math" pitchFamily="18" charset="0"/>
                <a:ea typeface="Cambria Math" pitchFamily="18" charset="0"/>
              </a:rPr>
              <a:t>4. calculate </a:t>
            </a:r>
            <a:r>
              <a:rPr lang="el-GR" altLang="zh-TW" dirty="0" smtClean="0">
                <a:latin typeface="Cambria"/>
                <a:ea typeface="Cambria Math" pitchFamily="18" charset="0"/>
              </a:rPr>
              <a:t>α</a:t>
            </a:r>
            <a:r>
              <a:rPr lang="en-US" altLang="zh-TW" dirty="0" smtClean="0">
                <a:latin typeface="Cambria"/>
                <a:ea typeface="Cambria Math" pitchFamily="18" charset="0"/>
              </a:rPr>
              <a:t>1, percentage of scores in a normal distribution below</a:t>
            </a:r>
          </a:p>
          <a:p>
            <a:endParaRPr lang="en-US" altLang="zh-TW" dirty="0" smtClean="0">
              <a:latin typeface="Cambria"/>
              <a:ea typeface="Cambria Math" pitchFamily="18" charset="0"/>
            </a:endParaRPr>
          </a:p>
          <a:p>
            <a:endParaRPr lang="en-US" altLang="zh-TW" dirty="0" smtClean="0">
              <a:latin typeface="Cambria"/>
              <a:ea typeface="Cambria Math" pitchFamily="18" charset="0"/>
            </a:endParaRPr>
          </a:p>
          <a:p>
            <a:r>
              <a:rPr lang="en-US" altLang="zh-TW" dirty="0" smtClean="0">
                <a:latin typeface="Cambria"/>
                <a:ea typeface="Cambria Math" pitchFamily="18" charset="0"/>
              </a:rPr>
              <a:t>Lower limit is the B(</a:t>
            </a:r>
            <a:r>
              <a:rPr lang="el-GR" altLang="zh-TW" dirty="0" smtClean="0">
                <a:latin typeface="Cambria"/>
                <a:ea typeface="Cambria Math" pitchFamily="18" charset="0"/>
              </a:rPr>
              <a:t>α</a:t>
            </a:r>
            <a:r>
              <a:rPr lang="en-US" altLang="zh-TW" dirty="0" smtClean="0">
                <a:latin typeface="Cambria"/>
                <a:ea typeface="Cambria Math" pitchFamily="18" charset="0"/>
              </a:rPr>
              <a:t>1) +1 </a:t>
            </a:r>
            <a:r>
              <a:rPr lang="en-US" altLang="zh-TW" dirty="0" err="1" smtClean="0">
                <a:latin typeface="Cambria"/>
                <a:ea typeface="Cambria Math" pitchFamily="18" charset="0"/>
              </a:rPr>
              <a:t>th</a:t>
            </a:r>
            <a:r>
              <a:rPr lang="en-US" altLang="zh-TW" dirty="0" smtClean="0">
                <a:latin typeface="Cambria"/>
                <a:ea typeface="Cambria Math" pitchFamily="18" charset="0"/>
              </a:rPr>
              <a:t> estimate in the rank. </a:t>
            </a:r>
          </a:p>
          <a:p>
            <a:r>
              <a:rPr lang="en-US" altLang="zh-TW" dirty="0" smtClean="0">
                <a:latin typeface="Cambria"/>
                <a:ea typeface="Cambria Math" pitchFamily="18" charset="0"/>
              </a:rPr>
              <a:t>5. calculate </a:t>
            </a:r>
            <a:r>
              <a:rPr lang="el-GR" altLang="zh-TW" dirty="0" smtClean="0">
                <a:latin typeface="Cambria"/>
                <a:ea typeface="Cambria Math" pitchFamily="18" charset="0"/>
              </a:rPr>
              <a:t>α</a:t>
            </a:r>
            <a:r>
              <a:rPr lang="en-US" altLang="zh-TW" dirty="0" smtClean="0">
                <a:latin typeface="Cambria"/>
                <a:ea typeface="Cambria Math" pitchFamily="18" charset="0"/>
              </a:rPr>
              <a:t>2, percentage of scores in a normal distribution below</a:t>
            </a:r>
          </a:p>
          <a:p>
            <a:endParaRPr lang="en-US" altLang="zh-TW" dirty="0" smtClean="0">
              <a:latin typeface="Cambria"/>
              <a:ea typeface="Cambria Math" pitchFamily="18" charset="0"/>
            </a:endParaRPr>
          </a:p>
          <a:p>
            <a:endParaRPr lang="en-US" altLang="zh-TW" dirty="0" smtClean="0">
              <a:latin typeface="Cambria Math" pitchFamily="18" charset="0"/>
            </a:endParaRPr>
          </a:p>
          <a:p>
            <a:r>
              <a:rPr lang="en-US" altLang="zh-TW" dirty="0" smtClean="0">
                <a:latin typeface="Cambria Math" pitchFamily="18" charset="0"/>
              </a:rPr>
              <a:t>Upper limit is the B(1-</a:t>
            </a:r>
            <a:r>
              <a:rPr lang="el-GR" altLang="zh-TW" dirty="0" smtClean="0">
                <a:latin typeface="Cambria"/>
                <a:ea typeface="Cambria Math" pitchFamily="18" charset="0"/>
              </a:rPr>
              <a:t> α</a:t>
            </a:r>
            <a:r>
              <a:rPr lang="en-US" altLang="zh-TW" dirty="0" smtClean="0">
                <a:latin typeface="Cambria"/>
                <a:ea typeface="Cambria Math" pitchFamily="18" charset="0"/>
              </a:rPr>
              <a:t>2) </a:t>
            </a:r>
            <a:r>
              <a:rPr lang="en-US" altLang="zh-TW" dirty="0" err="1" smtClean="0">
                <a:latin typeface="Cambria"/>
                <a:ea typeface="Cambria Math" pitchFamily="18" charset="0"/>
              </a:rPr>
              <a:t>th</a:t>
            </a:r>
            <a:r>
              <a:rPr lang="en-US" altLang="zh-TW" dirty="0" smtClean="0">
                <a:latin typeface="Cambria"/>
                <a:ea typeface="Cambria Math" pitchFamily="18" charset="0"/>
              </a:rPr>
              <a:t> estimate in the rank. </a:t>
            </a:r>
            <a:endParaRPr lang="zh-TW" altLang="en-US" dirty="0">
              <a:latin typeface="Cambria Math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484784"/>
            <a:ext cx="2066925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4221088"/>
            <a:ext cx="2295525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Manipulate factors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1. CI methods(3)</a:t>
            </a:r>
          </a:p>
          <a:p>
            <a:r>
              <a:rPr lang="en-US" altLang="zh-TW" dirty="0" smtClean="0"/>
              <a:t>2. population effect size (4)</a:t>
            </a:r>
          </a:p>
          <a:p>
            <a:r>
              <a:rPr lang="en-US" altLang="zh-TW" dirty="0" smtClean="0"/>
              <a:t>3. distribution of DV (8)</a:t>
            </a:r>
          </a:p>
          <a:p>
            <a:r>
              <a:rPr lang="en-US" altLang="zh-TW" dirty="0" smtClean="0"/>
              <a:t>4. group variance homogeneity (4)</a:t>
            </a:r>
          </a:p>
          <a:p>
            <a:r>
              <a:rPr lang="en-US" altLang="zh-TW" dirty="0" smtClean="0"/>
              <a:t>5. number of groups (3)</a:t>
            </a:r>
          </a:p>
          <a:p>
            <a:r>
              <a:rPr lang="en-US" altLang="zh-TW" dirty="0" smtClean="0"/>
              <a:t>6. number of IV (3)</a:t>
            </a:r>
          </a:p>
          <a:p>
            <a:r>
              <a:rPr lang="en-US" altLang="zh-TW" dirty="0" smtClean="0"/>
              <a:t>7. sample size (5)</a:t>
            </a:r>
            <a:endParaRPr lang="zh-TW" alt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>
                <a:latin typeface="Cambria Math" pitchFamily="18" charset="0"/>
                <a:ea typeface="Cambria Math" pitchFamily="18" charset="0"/>
              </a:rPr>
              <a:t>Distributions</a:t>
            </a:r>
            <a:endParaRPr lang="zh-TW" altLang="en-US" dirty="0">
              <a:latin typeface="Cambria Math" pitchFamily="18" charset="0"/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1. Normal</a:t>
            </a:r>
          </a:p>
          <a:p>
            <a:r>
              <a:rPr lang="en-US" altLang="zh-TW" dirty="0" smtClean="0"/>
              <a:t>2. S = 1.75, K = 3.75</a:t>
            </a:r>
          </a:p>
          <a:p>
            <a:r>
              <a:rPr lang="en-US" altLang="zh-TW" dirty="0" smtClean="0"/>
              <a:t>3. S = 1.00, K = 1.50</a:t>
            </a:r>
          </a:p>
          <a:p>
            <a:r>
              <a:rPr lang="en-US" altLang="zh-TW" dirty="0" smtClean="0"/>
              <a:t>4. S = 0.25, K = -0.75</a:t>
            </a:r>
          </a:p>
          <a:p>
            <a:r>
              <a:rPr lang="en-US" altLang="zh-TW" dirty="0" smtClean="0"/>
              <a:t>5. S = 0   , K = 6</a:t>
            </a:r>
          </a:p>
          <a:p>
            <a:r>
              <a:rPr lang="en-US" altLang="zh-TW" dirty="0" smtClean="0"/>
              <a:t>6. S = 2   , K = 6</a:t>
            </a:r>
          </a:p>
          <a:p>
            <a:r>
              <a:rPr lang="en-US" altLang="zh-TW" dirty="0" smtClean="0"/>
              <a:t>7. S = 0   , K = 154.84</a:t>
            </a:r>
          </a:p>
          <a:p>
            <a:r>
              <a:rPr lang="en-US" altLang="zh-TW" dirty="0" smtClean="0"/>
              <a:t>8. S = 0   , K = 4673.8</a:t>
            </a:r>
          </a:p>
          <a:p>
            <a:r>
              <a:rPr lang="en-US" altLang="zh-TW" dirty="0" smtClean="0"/>
              <a:t>S is </a:t>
            </a:r>
            <a:r>
              <a:rPr lang="en-US" altLang="zh-TW" dirty="0" err="1" smtClean="0"/>
              <a:t>skewness</a:t>
            </a:r>
            <a:r>
              <a:rPr lang="en-US" altLang="zh-TW" dirty="0" smtClean="0"/>
              <a:t> and K is kurtosis.</a:t>
            </a:r>
            <a:endParaRPr lang="zh-TW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Coverage Rate .925-.975 </a:t>
            </a:r>
            <a:endParaRPr lang="zh-TW" altLang="en-US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340767"/>
            <a:ext cx="5472608" cy="5294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260648"/>
            <a:ext cx="6307232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Bias</a:t>
            </a:r>
            <a:endParaRPr lang="zh-TW" alt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196751"/>
            <a:ext cx="6480720" cy="5372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260648"/>
            <a:ext cx="7438136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71600" y="-99392"/>
            <a:ext cx="7498080" cy="1143000"/>
          </a:xfrm>
        </p:spPr>
        <p:txBody>
          <a:bodyPr/>
          <a:lstStyle/>
          <a:p>
            <a:r>
              <a:rPr lang="en-US" altLang="zh-TW" dirty="0" smtClean="0"/>
              <a:t>CI width</a:t>
            </a:r>
            <a:endParaRPr lang="zh-TW" alt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052735"/>
            <a:ext cx="5904656" cy="5569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圓角矩形 4"/>
          <p:cNvSpPr/>
          <p:nvPr/>
        </p:nvSpPr>
        <p:spPr>
          <a:xfrm>
            <a:off x="2771800" y="1268760"/>
            <a:ext cx="648072" cy="4968552"/>
          </a:xfrm>
          <a:prstGeom prst="roundRect">
            <a:avLst/>
          </a:prstGeom>
          <a:noFill/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 5"/>
          <p:cNvSpPr/>
          <p:nvPr/>
        </p:nvSpPr>
        <p:spPr>
          <a:xfrm>
            <a:off x="5364088" y="1268760"/>
            <a:ext cx="648072" cy="4968552"/>
          </a:xfrm>
          <a:prstGeom prst="roundRect">
            <a:avLst/>
          </a:prstGeom>
          <a:noFill/>
          <a:ln w="666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Number of IV</a:t>
            </a:r>
            <a:endParaRPr lang="zh-TW" alt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268760"/>
            <a:ext cx="7223326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圓角矩形 4"/>
          <p:cNvSpPr/>
          <p:nvPr/>
        </p:nvSpPr>
        <p:spPr>
          <a:xfrm>
            <a:off x="7092280" y="3501008"/>
            <a:ext cx="864096" cy="36004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</a:t>
            </a:r>
            <a:r>
              <a:rPr lang="en-US" altLang="zh-TW" dirty="0" smtClean="0"/>
              <a:t>onclusion 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1. BCA is not the best for omega-squared. </a:t>
            </a:r>
          </a:p>
          <a:p>
            <a:r>
              <a:rPr lang="en-US" altLang="zh-TW" dirty="0" smtClean="0"/>
              <a:t>2. </a:t>
            </a:r>
            <a:r>
              <a:rPr lang="en-US" altLang="zh-TW" dirty="0" smtClean="0"/>
              <a:t>C</a:t>
            </a:r>
            <a:r>
              <a:rPr lang="en-US" altLang="zh-TW" dirty="0" smtClean="0"/>
              <a:t>overage rates were influenced by the inclusion of a second significant variable. </a:t>
            </a:r>
          </a:p>
          <a:p>
            <a:r>
              <a:rPr lang="en-US" altLang="zh-TW" dirty="0" smtClean="0"/>
              <a:t>3. If the data is non-normal, sample size should be larger. </a:t>
            </a:r>
          </a:p>
          <a:p>
            <a:pPr>
              <a:buNone/>
            </a:pPr>
            <a:r>
              <a:rPr lang="en-US" altLang="zh-TW" dirty="0" smtClean="0"/>
              <a:t> </a:t>
            </a:r>
            <a:endParaRPr lang="zh-TW" alt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夏至">
  <a:themeElements>
    <a:clrScheme name="夏至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夏至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夏至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87</TotalTime>
  <Words>573</Words>
  <Application>Microsoft Office PowerPoint</Application>
  <PresentationFormat>如螢幕大小 (4:3)</PresentationFormat>
  <Paragraphs>65</Paragraphs>
  <Slides>17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18" baseType="lpstr">
      <vt:lpstr>夏至</vt:lpstr>
      <vt:lpstr>A Comparison of Methods for Estimating Confidence Intervals for Omega-Squared Effect Size</vt:lpstr>
      <vt:lpstr>投影片 2</vt:lpstr>
      <vt:lpstr>Three methods for CI</vt:lpstr>
      <vt:lpstr>投影片 4</vt:lpstr>
      <vt:lpstr>PERC Bootstrap </vt:lpstr>
      <vt:lpstr>投影片 6</vt:lpstr>
      <vt:lpstr>BCA Bootstrap</vt:lpstr>
      <vt:lpstr>投影片 8</vt:lpstr>
      <vt:lpstr>Manipulate factors</vt:lpstr>
      <vt:lpstr>Distributions</vt:lpstr>
      <vt:lpstr>Coverage Rate .925-.975 </vt:lpstr>
      <vt:lpstr>投影片 12</vt:lpstr>
      <vt:lpstr>Bias</vt:lpstr>
      <vt:lpstr>投影片 14</vt:lpstr>
      <vt:lpstr>CI width</vt:lpstr>
      <vt:lpstr>Number of IV</vt:lpstr>
      <vt:lpstr>Conclusion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Comparison of Methods for Estimating Confidence Intervals for Omega-Squared Effect Size</dc:title>
  <cp:lastModifiedBy>HKIEd</cp:lastModifiedBy>
  <cp:revision>20</cp:revision>
  <dcterms:modified xsi:type="dcterms:W3CDTF">2012-07-10T16:44:54Z</dcterms:modified>
</cp:coreProperties>
</file>